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14630400" cy="8229600"/>
  <p:notesSz cx="8229600" cy="14630400"/>
  <p:embeddedFontLst>
    <p:embeddedFont>
      <p:font typeface="Montserrat" pitchFamily="34" charset="0"/>
      <p:bold r:id="rId22"/>
    </p:embeddedFont>
    <p:embeddedFont>
      <p:font typeface="Montserrat" pitchFamily="34" charset="-122"/>
      <p:bold r:id="rId23"/>
    </p:embeddedFont>
    <p:embeddedFont>
      <p:font typeface="Montserrat" pitchFamily="34" charset="-120"/>
      <p:bold r:id="rId24"/>
    </p:embeddedFont>
    <p:embeddedFont>
      <p:font typeface="Heebo Light" pitchFamily="34" charset="0"/>
      <p:bold r:id="rId25"/>
    </p:embeddedFont>
    <p:embeddedFont>
      <p:font typeface="Heebo Light" pitchFamily="34" charset="-122"/>
      <p:bold r:id="rId26"/>
    </p:embeddedFont>
    <p:embeddedFont>
      <p:font typeface="Heebo Light" pitchFamily="34" charset="-120"/>
      <p:bold r:id="rId27"/>
    </p:embeddedFont>
    <p:embeddedFont>
      <p:font typeface="Calibri" panose="020F0502020204030204" charset="0"/>
      <p:regular r:id="rId28"/>
      <p:bold r:id="rId29"/>
      <p:italic r:id="rId30"/>
      <p:boldItalic r:id="rId31"/>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font" Target="fonts/font10.fntdata"/><Relationship Id="rId30" Type="http://schemas.openxmlformats.org/officeDocument/2006/relationships/font" Target="fonts/font9.fntdata"/><Relationship Id="rId3" Type="http://schemas.openxmlformats.org/officeDocument/2006/relationships/slide" Target="slides/slide1.xml"/><Relationship Id="rId29" Type="http://schemas.openxmlformats.org/officeDocument/2006/relationships/font" Target="fonts/font8.fntdata"/><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8.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051572"/>
            <a:ext cx="7556421" cy="2126337"/>
          </a:xfrm>
          <a:prstGeom prst="rect">
            <a:avLst/>
          </a:prstGeom>
          <a:noFill/>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Intrusion Detection System using Deep Learning</a:t>
            </a:r>
            <a:endParaRPr lang="en-US" sz="4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539960"/>
            <a:ext cx="9245679" cy="708779"/>
          </a:xfrm>
          <a:prstGeom prst="rect">
            <a:avLst/>
          </a:prstGeom>
          <a:noFill/>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Model 2: Network Traffic Analysis</a:t>
            </a:r>
            <a:endParaRPr lang="en-US" sz="4450" dirty="0"/>
          </a:p>
        </p:txBody>
      </p:sp>
      <p:sp>
        <p:nvSpPr>
          <p:cNvPr id="3" name="Text 1"/>
          <p:cNvSpPr/>
          <p:nvPr/>
        </p:nvSpPr>
        <p:spPr>
          <a:xfrm>
            <a:off x="793790" y="3815715"/>
            <a:ext cx="2835235" cy="354330"/>
          </a:xfrm>
          <a:prstGeom prst="rect">
            <a:avLst/>
          </a:prstGeom>
          <a:noFill/>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Objective</a:t>
            </a:r>
            <a:endParaRPr lang="en-US" sz="2200" dirty="0"/>
          </a:p>
        </p:txBody>
      </p:sp>
      <p:sp>
        <p:nvSpPr>
          <p:cNvPr id="4" name="Text 2"/>
          <p:cNvSpPr/>
          <p:nvPr/>
        </p:nvSpPr>
        <p:spPr>
          <a:xfrm>
            <a:off x="793790" y="4396859"/>
            <a:ext cx="6244709" cy="1088708"/>
          </a:xfrm>
          <a:prstGeom prst="rect">
            <a:avLst/>
          </a:prstGeom>
          <a:noFill/>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To analyze network traffic data and identify patterns indicative of intrusion attempts, such as abnormal traffic volume, unexpected connection requests, and unusual data packets.</a:t>
            </a:r>
            <a:endParaRPr lang="en-US" sz="1750" dirty="0"/>
          </a:p>
        </p:txBody>
      </p:sp>
      <p:sp>
        <p:nvSpPr>
          <p:cNvPr id="5" name="Text 3"/>
          <p:cNvSpPr/>
          <p:nvPr/>
        </p:nvSpPr>
        <p:spPr>
          <a:xfrm>
            <a:off x="7599521" y="3815715"/>
            <a:ext cx="2835235" cy="354330"/>
          </a:xfrm>
          <a:prstGeom prst="rect">
            <a:avLst/>
          </a:prstGeom>
          <a:noFill/>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Method</a:t>
            </a:r>
            <a:endParaRPr lang="en-US" sz="2200" dirty="0"/>
          </a:p>
        </p:txBody>
      </p:sp>
      <p:sp>
        <p:nvSpPr>
          <p:cNvPr id="6" name="Text 4"/>
          <p:cNvSpPr/>
          <p:nvPr/>
        </p:nvSpPr>
        <p:spPr>
          <a:xfrm>
            <a:off x="7599521" y="4396859"/>
            <a:ext cx="6244709" cy="725805"/>
          </a:xfrm>
          <a:prstGeom prst="rect">
            <a:avLst/>
          </a:prstGeom>
          <a:noFill/>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We used a LSTM model to extract features from network traffic data and train a classifier to detect intrusions.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539960"/>
            <a:ext cx="11532275" cy="708779"/>
          </a:xfrm>
          <a:prstGeom prst="rect">
            <a:avLst/>
          </a:prstGeom>
          <a:noFill/>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Model 3: Cloud Infrastructure Monitoring</a:t>
            </a:r>
            <a:endParaRPr lang="en-US" sz="4450" dirty="0"/>
          </a:p>
        </p:txBody>
      </p:sp>
      <p:sp>
        <p:nvSpPr>
          <p:cNvPr id="3" name="Text 1"/>
          <p:cNvSpPr/>
          <p:nvPr/>
        </p:nvSpPr>
        <p:spPr>
          <a:xfrm>
            <a:off x="793790" y="3815715"/>
            <a:ext cx="2835235" cy="354330"/>
          </a:xfrm>
          <a:prstGeom prst="rect">
            <a:avLst/>
          </a:prstGeom>
          <a:noFill/>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Objective</a:t>
            </a:r>
            <a:endParaRPr lang="en-US" sz="2200" dirty="0"/>
          </a:p>
        </p:txBody>
      </p:sp>
      <p:sp>
        <p:nvSpPr>
          <p:cNvPr id="4" name="Text 2"/>
          <p:cNvSpPr/>
          <p:nvPr/>
        </p:nvSpPr>
        <p:spPr>
          <a:xfrm>
            <a:off x="793790" y="4396859"/>
            <a:ext cx="6244709" cy="725805"/>
          </a:xfrm>
          <a:prstGeom prst="rect">
            <a:avLst/>
          </a:prstGeom>
          <a:noFill/>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To monitor cloud infrastructure for suspicious activity, such as unauthorized access, resource abuse, and data breaches.</a:t>
            </a:r>
            <a:endParaRPr lang="en-US" sz="1750" dirty="0"/>
          </a:p>
        </p:txBody>
      </p:sp>
      <p:sp>
        <p:nvSpPr>
          <p:cNvPr id="5" name="Text 3"/>
          <p:cNvSpPr/>
          <p:nvPr/>
        </p:nvSpPr>
        <p:spPr>
          <a:xfrm>
            <a:off x="7599521" y="3815715"/>
            <a:ext cx="2835235" cy="354330"/>
          </a:xfrm>
          <a:prstGeom prst="rect">
            <a:avLst/>
          </a:prstGeom>
          <a:noFill/>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Method</a:t>
            </a:r>
            <a:endParaRPr lang="en-US" sz="2200" dirty="0"/>
          </a:p>
        </p:txBody>
      </p:sp>
      <p:sp>
        <p:nvSpPr>
          <p:cNvPr id="6" name="Text 4"/>
          <p:cNvSpPr/>
          <p:nvPr/>
        </p:nvSpPr>
        <p:spPr>
          <a:xfrm>
            <a:off x="7599521" y="4396859"/>
            <a:ext cx="6244709" cy="1088708"/>
          </a:xfrm>
          <a:prstGeom prst="rect">
            <a:avLst/>
          </a:prstGeom>
          <a:noFill/>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We used a long artificial neural network (ANN) network to analyze cloud logs and identify anomalies indicative of security incidents.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Evaluation and Comparison of Models</a:t>
            </a:r>
            <a:endParaRPr lang="en-US" sz="4450" dirty="0"/>
          </a:p>
        </p:txBody>
      </p:sp>
      <p:sp>
        <p:nvSpPr>
          <p:cNvPr id="4" name="Text 1"/>
          <p:cNvSpPr/>
          <p:nvPr/>
        </p:nvSpPr>
        <p:spPr>
          <a:xfrm>
            <a:off x="6280190" y="4267795"/>
            <a:ext cx="7556421" cy="1451610"/>
          </a:xfrm>
          <a:prstGeom prst="rect">
            <a:avLst/>
          </a:prstGeom>
          <a:noFill/>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The models were evaluated on a variety of metrics, including accuracy, precision, recall, and F1-score. The results demonstrated the effectiveness of deep learning for intrusion detection, with models achieving high detection rates and low false positive rates.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691527"/>
            <a:ext cx="7556421" cy="1417558"/>
          </a:xfrm>
          <a:prstGeom prst="rect">
            <a:avLst/>
          </a:prstGeom>
          <a:noFill/>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Deployment Considerations</a:t>
            </a:r>
            <a:endParaRPr lang="en-US" sz="4450" dirty="0"/>
          </a:p>
        </p:txBody>
      </p:sp>
      <p:sp>
        <p:nvSpPr>
          <p:cNvPr id="4" name="Text 1"/>
          <p:cNvSpPr/>
          <p:nvPr/>
        </p:nvSpPr>
        <p:spPr>
          <a:xfrm>
            <a:off x="6280190" y="4449247"/>
            <a:ext cx="7556421" cy="1088708"/>
          </a:xfrm>
          <a:prstGeom prst="rect">
            <a:avLst/>
          </a:prstGeom>
          <a:noFill/>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Deployment of the intrusion detection system involves considerations for scalability, integration with existing security infrastructure, and ongoing monitoring and maintenance.</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Conclusion and Future Directions</a:t>
            </a:r>
            <a:endParaRPr lang="en-US" sz="4450" dirty="0"/>
          </a:p>
        </p:txBody>
      </p:sp>
      <p:sp>
        <p:nvSpPr>
          <p:cNvPr id="4" name="Text 1"/>
          <p:cNvSpPr/>
          <p:nvPr/>
        </p:nvSpPr>
        <p:spPr>
          <a:xfrm>
            <a:off x="6280190" y="4267795"/>
            <a:ext cx="7556421" cy="1451610"/>
          </a:xfrm>
          <a:prstGeom prst="rect">
            <a:avLst/>
          </a:prstGeom>
          <a:noFill/>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The use of deep learning offers significant advantages for intrusion detection systems. Future directions include exploring more advanced deep learning architectures, developing new intrusion detection techniques, and integrating the system with other security solutions.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3760351"/>
            <a:ext cx="7298769" cy="708779"/>
          </a:xfrm>
          <a:prstGeom prst="rect">
            <a:avLst/>
          </a:prstGeom>
          <a:noFill/>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Thanks Eng. Omar Elnahas</a:t>
            </a: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188958"/>
            <a:ext cx="5670590" cy="708779"/>
          </a:xfrm>
          <a:prstGeom prst="rect">
            <a:avLst/>
          </a:prstGeom>
          <a:noFill/>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Team Names:</a:t>
            </a:r>
            <a:endParaRPr lang="en-US" sz="4450" dirty="0"/>
          </a:p>
        </p:txBody>
      </p:sp>
      <p:sp>
        <p:nvSpPr>
          <p:cNvPr id="3" name="Text 1"/>
          <p:cNvSpPr/>
          <p:nvPr/>
        </p:nvSpPr>
        <p:spPr>
          <a:xfrm>
            <a:off x="793790" y="2351365"/>
            <a:ext cx="13042821" cy="362903"/>
          </a:xfrm>
          <a:prstGeom prst="rect">
            <a:avLst/>
          </a:prstGeom>
          <a:noFill/>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Samir Waleed Samir</a:t>
            </a:r>
            <a:endParaRPr lang="en-US" sz="1750" dirty="0"/>
          </a:p>
        </p:txBody>
      </p:sp>
      <p:sp>
        <p:nvSpPr>
          <p:cNvPr id="4" name="Text 2"/>
          <p:cNvSpPr/>
          <p:nvPr/>
        </p:nvSpPr>
        <p:spPr>
          <a:xfrm>
            <a:off x="793790" y="2969419"/>
            <a:ext cx="13042821" cy="362903"/>
          </a:xfrm>
          <a:prstGeom prst="rect">
            <a:avLst/>
          </a:prstGeom>
          <a:noFill/>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Ahmed Fawzy</a:t>
            </a:r>
            <a:endParaRPr lang="en-US" sz="1750" dirty="0"/>
          </a:p>
        </p:txBody>
      </p:sp>
      <p:sp>
        <p:nvSpPr>
          <p:cNvPr id="5" name="Text 3"/>
          <p:cNvSpPr/>
          <p:nvPr/>
        </p:nvSpPr>
        <p:spPr>
          <a:xfrm>
            <a:off x="793790" y="3587472"/>
            <a:ext cx="13042821" cy="362903"/>
          </a:xfrm>
          <a:prstGeom prst="rect">
            <a:avLst/>
          </a:prstGeom>
          <a:noFill/>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Ahmed Gamal</a:t>
            </a:r>
            <a:endParaRPr lang="en-US" sz="1750" dirty="0"/>
          </a:p>
        </p:txBody>
      </p:sp>
      <p:sp>
        <p:nvSpPr>
          <p:cNvPr id="6" name="Text 4"/>
          <p:cNvSpPr/>
          <p:nvPr/>
        </p:nvSpPr>
        <p:spPr>
          <a:xfrm>
            <a:off x="793790" y="4205526"/>
            <a:ext cx="13042821" cy="362903"/>
          </a:xfrm>
          <a:prstGeom prst="rect">
            <a:avLst/>
          </a:prstGeom>
          <a:noFill/>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Omar Hamed</a:t>
            </a:r>
            <a:endParaRPr lang="en-US" sz="1750" dirty="0"/>
          </a:p>
        </p:txBody>
      </p:sp>
      <p:sp>
        <p:nvSpPr>
          <p:cNvPr id="7" name="Text 5"/>
          <p:cNvSpPr/>
          <p:nvPr/>
        </p:nvSpPr>
        <p:spPr>
          <a:xfrm>
            <a:off x="793790" y="4823579"/>
            <a:ext cx="13042821" cy="362903"/>
          </a:xfrm>
          <a:prstGeom prst="rect">
            <a:avLst/>
          </a:prstGeom>
          <a:noFill/>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Ahmed Ezzat</a:t>
            </a:r>
            <a:endParaRPr lang="en-US" sz="1750" dirty="0"/>
          </a:p>
        </p:txBody>
      </p:sp>
      <p:sp>
        <p:nvSpPr>
          <p:cNvPr id="8" name="Text 6"/>
          <p:cNvSpPr/>
          <p:nvPr/>
        </p:nvSpPr>
        <p:spPr>
          <a:xfrm>
            <a:off x="793790" y="5441633"/>
            <a:ext cx="13042821" cy="362903"/>
          </a:xfrm>
          <a:prstGeom prst="rect">
            <a:avLst/>
          </a:prstGeom>
          <a:noFill/>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Fayrouz Eslam</a:t>
            </a:r>
            <a:endParaRPr lang="en-US" sz="1750" dirty="0"/>
          </a:p>
        </p:txBody>
      </p:sp>
      <p:sp>
        <p:nvSpPr>
          <p:cNvPr id="9" name="Text 7"/>
          <p:cNvSpPr/>
          <p:nvPr/>
        </p:nvSpPr>
        <p:spPr>
          <a:xfrm>
            <a:off x="793790" y="6059686"/>
            <a:ext cx="13042821" cy="362903"/>
          </a:xfrm>
          <a:prstGeom prst="rect">
            <a:avLst/>
          </a:prstGeom>
          <a:noFill/>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Basant Emad</a:t>
            </a:r>
            <a:endParaRPr lang="en-US" sz="1750" dirty="0"/>
          </a:p>
        </p:txBody>
      </p:sp>
      <p:sp>
        <p:nvSpPr>
          <p:cNvPr id="10" name="Text 8"/>
          <p:cNvSpPr/>
          <p:nvPr/>
        </p:nvSpPr>
        <p:spPr>
          <a:xfrm>
            <a:off x="793790" y="6677739"/>
            <a:ext cx="13042821" cy="362903"/>
          </a:xfrm>
          <a:prstGeom prst="rect">
            <a:avLst/>
          </a:prstGeom>
          <a:noFill/>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Amira Assim </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28624"/>
            <a:ext cx="7556421" cy="1417558"/>
          </a:xfrm>
          <a:prstGeom prst="rect">
            <a:avLst/>
          </a:prstGeom>
          <a:noFill/>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Introduction to Intrusion Detection Systems</a:t>
            </a:r>
            <a:endParaRPr lang="en-US" sz="4450" dirty="0"/>
          </a:p>
        </p:txBody>
      </p:sp>
      <p:sp>
        <p:nvSpPr>
          <p:cNvPr id="4" name="Text 1"/>
          <p:cNvSpPr/>
          <p:nvPr/>
        </p:nvSpPr>
        <p:spPr>
          <a:xfrm>
            <a:off x="6280190" y="4086344"/>
            <a:ext cx="7556421" cy="1814513"/>
          </a:xfrm>
          <a:prstGeom prst="rect">
            <a:avLst/>
          </a:prstGeom>
          <a:noFill/>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Intrusion detection systems (IDS) are designed to detect malicious activity on a computer network. They analyze network traffic and system events to identify patterns indicative of intrusions. Traditional IDS approaches rely on predefined rules and signatures, but these methods struggle to keep up with evolving threats.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463534"/>
            <a:ext cx="11673483" cy="708779"/>
          </a:xfrm>
          <a:prstGeom prst="rect">
            <a:avLst/>
          </a:prstGeom>
          <a:noFill/>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Challenges in Traditional IDS Approaches</a:t>
            </a:r>
            <a:endParaRPr lang="en-US" sz="4450" dirty="0"/>
          </a:p>
        </p:txBody>
      </p:sp>
      <p:sp>
        <p:nvSpPr>
          <p:cNvPr id="4" name="Text 1"/>
          <p:cNvSpPr/>
          <p:nvPr/>
        </p:nvSpPr>
        <p:spPr>
          <a:xfrm>
            <a:off x="793790" y="5512475"/>
            <a:ext cx="13042821" cy="1088708"/>
          </a:xfrm>
          <a:prstGeom prst="rect">
            <a:avLst/>
          </a:prstGeom>
          <a:noFill/>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Traditional IDS methods are often limited by their reliance on predefined rules. They struggle to detect novel attacks and are vulnerable to evasion techniques. Their signature-based nature makes them inefficient against polymorphic malware and zero-day exploits.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28624"/>
            <a:ext cx="7556421" cy="1417558"/>
          </a:xfrm>
          <a:prstGeom prst="rect">
            <a:avLst/>
          </a:prstGeom>
          <a:noFill/>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Motivation for Deep Learning in IDS</a:t>
            </a:r>
            <a:endParaRPr lang="en-US" sz="4450" dirty="0"/>
          </a:p>
        </p:txBody>
      </p:sp>
      <p:sp>
        <p:nvSpPr>
          <p:cNvPr id="4" name="Text 1"/>
          <p:cNvSpPr/>
          <p:nvPr/>
        </p:nvSpPr>
        <p:spPr>
          <a:xfrm>
            <a:off x="6280190" y="4086344"/>
            <a:ext cx="7556421" cy="1814513"/>
          </a:xfrm>
          <a:prstGeom prst="rect">
            <a:avLst/>
          </a:prstGeom>
          <a:noFill/>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Deep learning offers a promising solution to the challenges of traditional IDS. Its ability to learn complex patterns from large datasets allows for more robust and adaptable intrusion detection. Deep learning models can learn from historical data and adapt to new threats without requiring constant rule updates.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648301"/>
            <a:ext cx="9244013" cy="708779"/>
          </a:xfrm>
          <a:prstGeom prst="rect">
            <a:avLst/>
          </a:prstGeom>
          <a:noFill/>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Model 1: URL Anomaly Detection</a:t>
            </a:r>
            <a:endParaRPr lang="en-US" sz="4450" dirty="0"/>
          </a:p>
        </p:txBody>
      </p:sp>
      <p:pic>
        <p:nvPicPr>
          <p:cNvPr id="3" name="Image 0" descr="preencoded.png"/>
          <p:cNvPicPr>
            <a:picLocks noChangeAspect="1"/>
          </p:cNvPicPr>
          <p:nvPr/>
        </p:nvPicPr>
        <p:blipFill>
          <a:blip r:embed="rId1"/>
          <a:stretch>
            <a:fillRect/>
          </a:stretch>
        </p:blipFill>
        <p:spPr>
          <a:xfrm>
            <a:off x="793790" y="2810708"/>
            <a:ext cx="3260646" cy="907256"/>
          </a:xfrm>
          <a:prstGeom prst="rect">
            <a:avLst/>
          </a:prstGeom>
        </p:spPr>
      </p:pic>
      <p:sp>
        <p:nvSpPr>
          <p:cNvPr id="4" name="Text 1"/>
          <p:cNvSpPr/>
          <p:nvPr/>
        </p:nvSpPr>
        <p:spPr>
          <a:xfrm>
            <a:off x="1020604" y="4058126"/>
            <a:ext cx="2807018" cy="354330"/>
          </a:xfrm>
          <a:prstGeom prst="rect">
            <a:avLst/>
          </a:prstGeom>
          <a:noFill/>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Data Collection</a:t>
            </a:r>
            <a:endParaRPr lang="en-US" sz="2200" dirty="0"/>
          </a:p>
        </p:txBody>
      </p:sp>
      <p:sp>
        <p:nvSpPr>
          <p:cNvPr id="5" name="Text 2"/>
          <p:cNvSpPr/>
          <p:nvPr/>
        </p:nvSpPr>
        <p:spPr>
          <a:xfrm>
            <a:off x="1020604" y="4548545"/>
            <a:ext cx="2807018" cy="1451610"/>
          </a:xfrm>
          <a:prstGeom prst="rect">
            <a:avLst/>
          </a:prstGeom>
          <a:noFill/>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Collect a vast dataset of URLs, benign: 0 defacement: 1, phishing: 2, malware: 3</a:t>
            </a:r>
            <a:endParaRPr lang="en-US" sz="1750" dirty="0"/>
          </a:p>
        </p:txBody>
      </p:sp>
      <p:pic>
        <p:nvPicPr>
          <p:cNvPr id="6" name="Image 1" descr="preencoded.png"/>
          <p:cNvPicPr>
            <a:picLocks noChangeAspect="1"/>
          </p:cNvPicPr>
          <p:nvPr/>
        </p:nvPicPr>
        <p:blipFill>
          <a:blip r:embed="rId2"/>
          <a:stretch>
            <a:fillRect/>
          </a:stretch>
        </p:blipFill>
        <p:spPr>
          <a:xfrm>
            <a:off x="4054435" y="2810708"/>
            <a:ext cx="3260765" cy="907256"/>
          </a:xfrm>
          <a:prstGeom prst="rect">
            <a:avLst/>
          </a:prstGeom>
        </p:spPr>
      </p:pic>
      <p:sp>
        <p:nvSpPr>
          <p:cNvPr id="7" name="Text 3"/>
          <p:cNvSpPr/>
          <p:nvPr/>
        </p:nvSpPr>
        <p:spPr>
          <a:xfrm>
            <a:off x="4281249" y="4058126"/>
            <a:ext cx="2807137" cy="708660"/>
          </a:xfrm>
          <a:prstGeom prst="rect">
            <a:avLst/>
          </a:prstGeom>
          <a:noFill/>
        </p:spPr>
        <p:txBody>
          <a:bodyPr wrap="squar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Feature Engineering</a:t>
            </a:r>
            <a:endParaRPr lang="en-US" sz="2200" dirty="0"/>
          </a:p>
        </p:txBody>
      </p:sp>
      <p:sp>
        <p:nvSpPr>
          <p:cNvPr id="8" name="Text 4"/>
          <p:cNvSpPr/>
          <p:nvPr/>
        </p:nvSpPr>
        <p:spPr>
          <a:xfrm>
            <a:off x="4281249" y="4902875"/>
            <a:ext cx="2807137" cy="1451610"/>
          </a:xfrm>
          <a:prstGeom prst="rect">
            <a:avLst/>
          </a:prstGeom>
          <a:noFill/>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Extract relevant features from URLs, such as length, domain name, TLD, suspicious Words.</a:t>
            </a:r>
            <a:endParaRPr lang="en-US" sz="1750" dirty="0"/>
          </a:p>
        </p:txBody>
      </p:sp>
      <p:pic>
        <p:nvPicPr>
          <p:cNvPr id="9" name="Image 2" descr="preencoded.png"/>
          <p:cNvPicPr>
            <a:picLocks noChangeAspect="1"/>
          </p:cNvPicPr>
          <p:nvPr/>
        </p:nvPicPr>
        <p:blipFill>
          <a:blip r:embed="rId3"/>
          <a:stretch>
            <a:fillRect/>
          </a:stretch>
        </p:blipFill>
        <p:spPr>
          <a:xfrm>
            <a:off x="7315200" y="2810708"/>
            <a:ext cx="3260646" cy="907256"/>
          </a:xfrm>
          <a:prstGeom prst="rect">
            <a:avLst/>
          </a:prstGeom>
        </p:spPr>
      </p:pic>
      <p:sp>
        <p:nvSpPr>
          <p:cNvPr id="10" name="Text 5"/>
          <p:cNvSpPr/>
          <p:nvPr/>
        </p:nvSpPr>
        <p:spPr>
          <a:xfrm>
            <a:off x="7542014" y="4058126"/>
            <a:ext cx="2807018" cy="354330"/>
          </a:xfrm>
          <a:prstGeom prst="rect">
            <a:avLst/>
          </a:prstGeom>
          <a:noFill/>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Model Training</a:t>
            </a:r>
            <a:endParaRPr lang="en-US" sz="2200" dirty="0"/>
          </a:p>
        </p:txBody>
      </p:sp>
      <p:sp>
        <p:nvSpPr>
          <p:cNvPr id="11" name="Text 6"/>
          <p:cNvSpPr/>
          <p:nvPr/>
        </p:nvSpPr>
        <p:spPr>
          <a:xfrm>
            <a:off x="7542014" y="4548545"/>
            <a:ext cx="2807018" cy="1088708"/>
          </a:xfrm>
          <a:prstGeom prst="rect">
            <a:avLst/>
          </a:prstGeom>
          <a:noFill/>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Train an ANN model to identify anomalies in URL features.</a:t>
            </a:r>
            <a:endParaRPr lang="en-US" sz="1750" dirty="0"/>
          </a:p>
        </p:txBody>
      </p:sp>
      <p:pic>
        <p:nvPicPr>
          <p:cNvPr id="12" name="Image 3" descr="preencoded.png"/>
          <p:cNvPicPr>
            <a:picLocks noChangeAspect="1"/>
          </p:cNvPicPr>
          <p:nvPr/>
        </p:nvPicPr>
        <p:blipFill>
          <a:blip r:embed="rId4"/>
          <a:stretch>
            <a:fillRect/>
          </a:stretch>
        </p:blipFill>
        <p:spPr>
          <a:xfrm>
            <a:off x="10575846" y="2810708"/>
            <a:ext cx="3260765" cy="907256"/>
          </a:xfrm>
          <a:prstGeom prst="rect">
            <a:avLst/>
          </a:prstGeom>
        </p:spPr>
      </p:pic>
      <p:sp>
        <p:nvSpPr>
          <p:cNvPr id="13" name="Text 7"/>
          <p:cNvSpPr/>
          <p:nvPr/>
        </p:nvSpPr>
        <p:spPr>
          <a:xfrm>
            <a:off x="10802660" y="4058126"/>
            <a:ext cx="2807137" cy="708660"/>
          </a:xfrm>
          <a:prstGeom prst="rect">
            <a:avLst/>
          </a:prstGeom>
          <a:noFill/>
        </p:spPr>
        <p:txBody>
          <a:bodyPr wrap="squar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Real-Time Detection</a:t>
            </a:r>
            <a:endParaRPr lang="en-US" sz="2200" dirty="0"/>
          </a:p>
        </p:txBody>
      </p:sp>
      <p:sp>
        <p:nvSpPr>
          <p:cNvPr id="14" name="Text 8"/>
          <p:cNvSpPr/>
          <p:nvPr/>
        </p:nvSpPr>
        <p:spPr>
          <a:xfrm>
            <a:off x="10802660" y="4902875"/>
            <a:ext cx="2807137" cy="1088708"/>
          </a:xfrm>
          <a:prstGeom prst="rect">
            <a:avLst/>
          </a:prstGeom>
          <a:noFill/>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Deploy the trained model to detect malicious URLs in real-time.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592348"/>
            <a:ext cx="9245679" cy="708779"/>
          </a:xfrm>
          <a:prstGeom prst="rect">
            <a:avLst/>
          </a:prstGeom>
          <a:noFill/>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Model 2: Network Traffic Analysis</a:t>
            </a:r>
            <a:endParaRPr lang="en-US" sz="4450" dirty="0"/>
          </a:p>
        </p:txBody>
      </p:sp>
      <p:pic>
        <p:nvPicPr>
          <p:cNvPr id="3" name="Image 0" descr="preencoded.png"/>
          <p:cNvPicPr>
            <a:picLocks noChangeAspect="1"/>
          </p:cNvPicPr>
          <p:nvPr/>
        </p:nvPicPr>
        <p:blipFill>
          <a:blip r:embed="rId1"/>
          <a:stretch>
            <a:fillRect/>
          </a:stretch>
        </p:blipFill>
        <p:spPr>
          <a:xfrm>
            <a:off x="793790" y="3754755"/>
            <a:ext cx="566976" cy="566976"/>
          </a:xfrm>
          <a:prstGeom prst="rect">
            <a:avLst/>
          </a:prstGeom>
        </p:spPr>
      </p:pic>
      <p:sp>
        <p:nvSpPr>
          <p:cNvPr id="4" name="Text 1"/>
          <p:cNvSpPr/>
          <p:nvPr/>
        </p:nvSpPr>
        <p:spPr>
          <a:xfrm>
            <a:off x="793790" y="4548545"/>
            <a:ext cx="4120753" cy="1088708"/>
          </a:xfrm>
          <a:prstGeom prst="rect">
            <a:avLst/>
          </a:prstGeom>
          <a:noFill/>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Collects network traffic data from various sources like firewalls, intrusion detection systems, and network taps.</a:t>
            </a:r>
            <a:endParaRPr lang="en-US" sz="1750" dirty="0"/>
          </a:p>
        </p:txBody>
      </p:sp>
      <p:pic>
        <p:nvPicPr>
          <p:cNvPr id="5" name="Image 1" descr="preencoded.png"/>
          <p:cNvPicPr>
            <a:picLocks noChangeAspect="1"/>
          </p:cNvPicPr>
          <p:nvPr/>
        </p:nvPicPr>
        <p:blipFill>
          <a:blip r:embed="rId2"/>
          <a:stretch>
            <a:fillRect/>
          </a:stretch>
        </p:blipFill>
        <p:spPr>
          <a:xfrm>
            <a:off x="5254704" y="3754755"/>
            <a:ext cx="566976" cy="566976"/>
          </a:xfrm>
          <a:prstGeom prst="rect">
            <a:avLst/>
          </a:prstGeom>
        </p:spPr>
      </p:pic>
      <p:sp>
        <p:nvSpPr>
          <p:cNvPr id="6" name="Text 2"/>
          <p:cNvSpPr/>
          <p:nvPr/>
        </p:nvSpPr>
        <p:spPr>
          <a:xfrm>
            <a:off x="5254704" y="4548545"/>
            <a:ext cx="4120872" cy="1088708"/>
          </a:xfrm>
          <a:prstGeom prst="rect">
            <a:avLst/>
          </a:prstGeom>
          <a:noFill/>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Leverages cloud platforms like AWS for data storage, processing, and model deployment.</a:t>
            </a:r>
            <a:endParaRPr lang="en-US" sz="1750" dirty="0"/>
          </a:p>
        </p:txBody>
      </p:sp>
      <p:pic>
        <p:nvPicPr>
          <p:cNvPr id="7" name="Image 2" descr="preencoded.png"/>
          <p:cNvPicPr>
            <a:picLocks noChangeAspect="1"/>
          </p:cNvPicPr>
          <p:nvPr/>
        </p:nvPicPr>
        <p:blipFill>
          <a:blip r:embed="rId3"/>
          <a:stretch>
            <a:fillRect/>
          </a:stretch>
        </p:blipFill>
        <p:spPr>
          <a:xfrm>
            <a:off x="9715738" y="3754755"/>
            <a:ext cx="566976" cy="566976"/>
          </a:xfrm>
          <a:prstGeom prst="rect">
            <a:avLst/>
          </a:prstGeom>
        </p:spPr>
      </p:pic>
      <p:sp>
        <p:nvSpPr>
          <p:cNvPr id="8" name="Text 3"/>
          <p:cNvSpPr/>
          <p:nvPr/>
        </p:nvSpPr>
        <p:spPr>
          <a:xfrm>
            <a:off x="9715738" y="4548545"/>
            <a:ext cx="4120753" cy="1088708"/>
          </a:xfrm>
          <a:prstGeom prst="rect">
            <a:avLst/>
          </a:prstGeom>
          <a:noFill/>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Analyzes network traffic patterns, identifying anomalies and potential threats using deep learning models.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95093"/>
            <a:ext cx="7556421" cy="1417558"/>
          </a:xfrm>
          <a:prstGeom prst="rect">
            <a:avLst/>
          </a:prstGeom>
          <a:noFill/>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Model 3: Cloud Infrastructure Monitoring</a:t>
            </a:r>
            <a:endParaRPr lang="en-US" sz="4450" dirty="0"/>
          </a:p>
        </p:txBody>
      </p:sp>
      <p:sp>
        <p:nvSpPr>
          <p:cNvPr id="4" name="Text 1"/>
          <p:cNvSpPr/>
          <p:nvPr/>
        </p:nvSpPr>
        <p:spPr>
          <a:xfrm>
            <a:off x="793790" y="3716973"/>
            <a:ext cx="7556421" cy="362903"/>
          </a:xfrm>
          <a:prstGeom prst="rect">
            <a:avLst/>
          </a:prstGeom>
          <a:noFill/>
        </p:spPr>
        <p:txBody>
          <a:bodyPr wrap="none" lIns="0" tIns="0" rIns="0" bIns="0" rtlCol="0" anchor="t"/>
          <a:lstStyle/>
          <a:p>
            <a:pPr marL="0" indent="0">
              <a:lnSpc>
                <a:spcPts val="2850"/>
              </a:lnSpc>
              <a:buNone/>
            </a:pPr>
            <a:endParaRPr lang="en-US" sz="1750" dirty="0"/>
          </a:p>
        </p:txBody>
      </p:sp>
      <p:sp>
        <p:nvSpPr>
          <p:cNvPr id="5" name="Text 2"/>
          <p:cNvSpPr/>
          <p:nvPr/>
        </p:nvSpPr>
        <p:spPr>
          <a:xfrm>
            <a:off x="793790" y="4297680"/>
            <a:ext cx="2835235" cy="354330"/>
          </a:xfrm>
          <a:prstGeom prst="rect">
            <a:avLst/>
          </a:prstGeom>
          <a:noFill/>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Log Analysis</a:t>
            </a:r>
            <a:endParaRPr lang="en-US" sz="2200" dirty="0"/>
          </a:p>
        </p:txBody>
      </p:sp>
      <p:sp>
        <p:nvSpPr>
          <p:cNvPr id="6" name="Text 3"/>
          <p:cNvSpPr/>
          <p:nvPr/>
        </p:nvSpPr>
        <p:spPr>
          <a:xfrm>
            <a:off x="793790" y="4878824"/>
            <a:ext cx="3501509" cy="1451610"/>
          </a:xfrm>
          <a:prstGeom prst="rect">
            <a:avLst/>
          </a:prstGeom>
          <a:noFill/>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Monitors AWS CloudTrail logs for suspicious activity, including API calls, resource changes, and user login attempts.</a:t>
            </a:r>
            <a:endParaRPr lang="en-US" sz="1750" dirty="0"/>
          </a:p>
        </p:txBody>
      </p:sp>
      <p:sp>
        <p:nvSpPr>
          <p:cNvPr id="7" name="Text 4"/>
          <p:cNvSpPr/>
          <p:nvPr/>
        </p:nvSpPr>
        <p:spPr>
          <a:xfrm>
            <a:off x="4856321" y="4297680"/>
            <a:ext cx="2835235" cy="354330"/>
          </a:xfrm>
          <a:prstGeom prst="rect">
            <a:avLst/>
          </a:prstGeom>
          <a:noFill/>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Security Groups</a:t>
            </a:r>
            <a:endParaRPr lang="en-US" sz="2200" dirty="0"/>
          </a:p>
        </p:txBody>
      </p:sp>
      <p:sp>
        <p:nvSpPr>
          <p:cNvPr id="8" name="Text 5"/>
          <p:cNvSpPr/>
          <p:nvPr/>
        </p:nvSpPr>
        <p:spPr>
          <a:xfrm>
            <a:off x="4856321" y="4878824"/>
            <a:ext cx="3501509" cy="1088708"/>
          </a:xfrm>
          <a:prstGeom prst="rect">
            <a:avLst/>
          </a:prstGeom>
          <a:noFill/>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Analyzes AWS security group rules to identify potential vulnerabilities and unauthorized access.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721412"/>
            <a:ext cx="9244013" cy="708779"/>
          </a:xfrm>
          <a:prstGeom prst="rect">
            <a:avLst/>
          </a:prstGeom>
          <a:noFill/>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Model 1: URL Anomaly Detection</a:t>
            </a:r>
            <a:endParaRPr lang="en-US" sz="4450" dirty="0"/>
          </a:p>
        </p:txBody>
      </p:sp>
      <p:sp>
        <p:nvSpPr>
          <p:cNvPr id="3" name="Text 1"/>
          <p:cNvSpPr/>
          <p:nvPr/>
        </p:nvSpPr>
        <p:spPr>
          <a:xfrm>
            <a:off x="793790" y="3997166"/>
            <a:ext cx="2835235" cy="354330"/>
          </a:xfrm>
          <a:prstGeom prst="rect">
            <a:avLst/>
          </a:prstGeom>
          <a:noFill/>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Objective</a:t>
            </a:r>
            <a:endParaRPr lang="en-US" sz="2200" dirty="0"/>
          </a:p>
        </p:txBody>
      </p:sp>
      <p:sp>
        <p:nvSpPr>
          <p:cNvPr id="4" name="Text 2"/>
          <p:cNvSpPr/>
          <p:nvPr/>
        </p:nvSpPr>
        <p:spPr>
          <a:xfrm>
            <a:off x="793790" y="4578310"/>
            <a:ext cx="6244709" cy="725805"/>
          </a:xfrm>
          <a:prstGeom prst="rect">
            <a:avLst/>
          </a:prstGeom>
          <a:noFill/>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To identify malicious URLs by analyzing their characteristics, such as domain name, path, and query parameters.</a:t>
            </a:r>
            <a:endParaRPr lang="en-US" sz="1750" dirty="0"/>
          </a:p>
        </p:txBody>
      </p:sp>
      <p:sp>
        <p:nvSpPr>
          <p:cNvPr id="5" name="Text 3"/>
          <p:cNvSpPr/>
          <p:nvPr/>
        </p:nvSpPr>
        <p:spPr>
          <a:xfrm>
            <a:off x="7599521" y="3997166"/>
            <a:ext cx="2835235" cy="354330"/>
          </a:xfrm>
          <a:prstGeom prst="rect">
            <a:avLst/>
          </a:prstGeom>
          <a:noFill/>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Method</a:t>
            </a:r>
            <a:endParaRPr lang="en-US" sz="2200" dirty="0"/>
          </a:p>
        </p:txBody>
      </p:sp>
      <p:sp>
        <p:nvSpPr>
          <p:cNvPr id="6" name="Text 4"/>
          <p:cNvSpPr/>
          <p:nvPr/>
        </p:nvSpPr>
        <p:spPr>
          <a:xfrm>
            <a:off x="7599521" y="4578310"/>
            <a:ext cx="6244709" cy="725805"/>
          </a:xfrm>
          <a:prstGeom prst="rect">
            <a:avLst/>
          </a:prstGeom>
          <a:noFill/>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We used a artificial neural network (ANN) to learn patterns in URLs and classify them as benign or malicious.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3906</Words>
  <Application>WPS Presentation</Application>
  <PresentationFormat>On-screen Show (16:9)</PresentationFormat>
  <Paragraphs>112</Paragraphs>
  <Slides>15</Slides>
  <Notes>15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15</vt:i4>
      </vt:variant>
    </vt:vector>
  </HeadingPairs>
  <TitlesOfParts>
    <vt:vector size="28" baseType="lpstr">
      <vt:lpstr>Arial</vt:lpstr>
      <vt:lpstr>SimSun</vt:lpstr>
      <vt:lpstr>Wingdings</vt:lpstr>
      <vt:lpstr>Montserrat</vt:lpstr>
      <vt:lpstr>Montserrat</vt:lpstr>
      <vt:lpstr>Montserrat</vt:lpstr>
      <vt:lpstr>Heebo Light</vt:lpstr>
      <vt:lpstr>Heebo Light</vt:lpstr>
      <vt:lpstr>Heebo Light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Samir Walid</cp:lastModifiedBy>
  <cp:revision>2</cp:revision>
  <dcterms:created xsi:type="dcterms:W3CDTF">2024-12-27T15:50:00Z</dcterms:created>
  <dcterms:modified xsi:type="dcterms:W3CDTF">2024-12-27T21:09:00Z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2D37789659DF4352A11D882C41D91E57_12</vt:lpwstr>
  </property>
  <property fmtid="{D5CDD505-2E9C-101B-9397-08002B2CF9AE}" pid="3" name="KSOProductBuildVer">
    <vt:lpwstr>2057-12.2.0.18639</vt:lpwstr>
  </property>
</Properties>
</file>